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2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  <p:sldId id="264" r:id="rId10"/>
    <p:sldId id="265" r:id="rId11"/>
  </p:sldIdLst>
  <p:sldSz cx="9144000" cy="6858000" type="screen4x3"/>
  <p:notesSz cx="6799263" cy="9929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5A7EF-1559-450A-A02D-2B3D8F0A711D}" type="datetimeFigureOut">
              <a:rPr lang="fr-FR" smtClean="0"/>
              <a:t>31/01/2014</a:t>
            </a:fld>
            <a:endParaRPr lang="fr-F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C8724-C14C-4009-A509-18DF1FD3EA90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5A7EF-1559-450A-A02D-2B3D8F0A711D}" type="datetimeFigureOut">
              <a:rPr lang="fr-FR" smtClean="0"/>
              <a:t>31/01/2014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C8724-C14C-4009-A509-18DF1FD3EA9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5A7EF-1559-450A-A02D-2B3D8F0A711D}" type="datetimeFigureOut">
              <a:rPr lang="fr-FR" smtClean="0"/>
              <a:t>31/01/2014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C8724-C14C-4009-A509-18DF1FD3EA9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5A7EF-1559-450A-A02D-2B3D8F0A711D}" type="datetimeFigureOut">
              <a:rPr lang="fr-FR" smtClean="0"/>
              <a:t>31/01/2014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C8724-C14C-4009-A509-18DF1FD3EA9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5A7EF-1559-450A-A02D-2B3D8F0A711D}" type="datetimeFigureOut">
              <a:rPr lang="fr-FR" smtClean="0"/>
              <a:t>31/01/2014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C8724-C14C-4009-A509-18DF1FD3EA90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5A7EF-1559-450A-A02D-2B3D8F0A711D}" type="datetimeFigureOut">
              <a:rPr lang="fr-FR" smtClean="0"/>
              <a:t>31/01/2014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C8724-C14C-4009-A509-18DF1FD3EA9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5A7EF-1559-450A-A02D-2B3D8F0A711D}" type="datetimeFigureOut">
              <a:rPr lang="fr-FR" smtClean="0"/>
              <a:t>31/01/2014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C8724-C14C-4009-A509-18DF1FD3EA9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5A7EF-1559-450A-A02D-2B3D8F0A711D}" type="datetimeFigureOut">
              <a:rPr lang="fr-FR" smtClean="0"/>
              <a:t>31/01/2014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C8724-C14C-4009-A509-18DF1FD3EA9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5A7EF-1559-450A-A02D-2B3D8F0A711D}" type="datetimeFigureOut">
              <a:rPr lang="fr-FR" smtClean="0"/>
              <a:t>31/01/2014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C8724-C14C-4009-A509-18DF1FD3EA9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5A7EF-1559-450A-A02D-2B3D8F0A711D}" type="datetimeFigureOut">
              <a:rPr lang="fr-FR" smtClean="0"/>
              <a:t>31/01/2014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C8724-C14C-4009-A509-18DF1FD3EA9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5A7EF-1559-450A-A02D-2B3D8F0A711D}" type="datetimeFigureOut">
              <a:rPr lang="fr-FR" smtClean="0"/>
              <a:t>31/01/2014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2AC8724-C14C-4009-A509-18DF1FD3EA90}" type="slidenum">
              <a:rPr lang="fr-FR" smtClean="0"/>
              <a:t>‹N°›</a:t>
            </a:fld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6D5A7EF-1559-450A-A02D-2B3D8F0A711D}" type="datetimeFigureOut">
              <a:rPr lang="fr-FR" smtClean="0"/>
              <a:t>31/01/2014</a:t>
            </a:fld>
            <a:endParaRPr lang="fr-F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2AC8724-C14C-4009-A509-18DF1FD3EA90}" type="slidenum">
              <a:rPr lang="fr-FR" smtClean="0"/>
              <a:t>‹N°›</a:t>
            </a:fld>
            <a:endParaRPr lang="fr-F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764704"/>
            <a:ext cx="7772400" cy="1470025"/>
          </a:xfrm>
        </p:spPr>
        <p:txBody>
          <a:bodyPr/>
          <a:lstStyle/>
          <a:p>
            <a:r>
              <a:rPr lang="fr-FR" dirty="0" smtClean="0"/>
              <a:t>TCHOUKBALL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31640" y="2276872"/>
            <a:ext cx="6400800" cy="622920"/>
          </a:xfrm>
        </p:spPr>
        <p:txBody>
          <a:bodyPr/>
          <a:lstStyle/>
          <a:p>
            <a:r>
              <a:rPr lang="fr-FR" dirty="0" smtClean="0"/>
              <a:t>Document pédagogique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323528" y="4653136"/>
            <a:ext cx="511256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U.S.E.P. Loire</a:t>
            </a:r>
          </a:p>
          <a:p>
            <a:r>
              <a:rPr lang="fr-FR" b="1" dirty="0"/>
              <a:t>FAL – 9 rue des Olivettes – BP 74107</a:t>
            </a:r>
          </a:p>
          <a:p>
            <a:r>
              <a:rPr lang="de-DE" b="1" dirty="0"/>
              <a:t>Tel : 02 51 86 33 10</a:t>
            </a:r>
          </a:p>
          <a:p>
            <a:r>
              <a:rPr lang="fr-FR" b="1" dirty="0" smtClean="0"/>
              <a:t>Loire-Atlantique</a:t>
            </a:r>
            <a:endParaRPr lang="fr-FR" b="1" dirty="0"/>
          </a:p>
          <a:p>
            <a:r>
              <a:rPr lang="fr-FR" b="1" dirty="0"/>
              <a:t>- 44041 Nantes cedex 1</a:t>
            </a:r>
          </a:p>
          <a:p>
            <a:r>
              <a:rPr lang="fr-FR" b="1" dirty="0"/>
              <a:t>– mail : usep44@fal44.org</a:t>
            </a: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2699010"/>
            <a:ext cx="3678659" cy="3693374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764704"/>
            <a:ext cx="3464211" cy="1656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29013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Mise en place des règles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r-FR" i="1" dirty="0" smtClean="0"/>
              <a:t>La mise en place se fait de façon progressive. On peut proposer 3 niveaux d’application des règles 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u="sng" dirty="0" smtClean="0"/>
              <a:t>Niveau 1 : </a:t>
            </a:r>
            <a:r>
              <a:rPr lang="fr-FR" dirty="0" smtClean="0"/>
              <a:t>Application des règles de base :</a:t>
            </a:r>
          </a:p>
          <a:p>
            <a:r>
              <a:rPr lang="fr-FR" dirty="0" smtClean="0"/>
              <a:t>Pas d’interception, pas de </a:t>
            </a:r>
            <a:r>
              <a:rPr lang="fr-FR" dirty="0" smtClean="0"/>
              <a:t>gène, </a:t>
            </a:r>
            <a:r>
              <a:rPr lang="fr-FR" dirty="0" smtClean="0"/>
              <a:t>la zone interdite, pas de dribble, comptage des points simplifié.</a:t>
            </a:r>
          </a:p>
          <a:p>
            <a:endParaRPr lang="fr-FR" dirty="0"/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Niveau 2 :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dirty="0" smtClean="0"/>
              <a:t>Ajout des 3 secondes </a:t>
            </a:r>
            <a:r>
              <a:rPr lang="fr-FR" dirty="0" smtClean="0"/>
              <a:t>, des </a:t>
            </a:r>
            <a:r>
              <a:rPr lang="fr-FR" smtClean="0"/>
              <a:t>3 pas et </a:t>
            </a:r>
            <a:r>
              <a:rPr lang="fr-FR" dirty="0" smtClean="0"/>
              <a:t>des 3 tirs consécutifs sur le même montant.</a:t>
            </a:r>
          </a:p>
          <a:p>
            <a:pPr>
              <a:buFont typeface="Wingdings" panose="05000000000000000000" pitchFamily="2" charset="2"/>
              <a:buChar char="§"/>
            </a:pPr>
            <a:endParaRPr lang="fr-FR" dirty="0"/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Niveau 3 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dirty="0" smtClean="0"/>
              <a:t>Précisions au sujet des tirs sur le montant du cadre, obligation de franchir la ligne médiane après engagement, comptage de points standard ( point marqué, perdu ou nul ).</a:t>
            </a: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6135736"/>
            <a:ext cx="1510747" cy="722264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260648"/>
            <a:ext cx="1512168" cy="1518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1100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Introduction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2852936"/>
            <a:ext cx="8229600" cy="2573640"/>
          </a:xfrm>
        </p:spPr>
        <p:txBody>
          <a:bodyPr/>
          <a:lstStyle/>
          <a:p>
            <a:r>
              <a:rPr lang="fr-FR" dirty="0" smtClean="0"/>
              <a:t>Généralités : le tchoukball est un sport collectif différent des autres ( football, basketball, handball ).</a:t>
            </a:r>
          </a:p>
          <a:p>
            <a:r>
              <a:rPr lang="fr-FR" dirty="0" smtClean="0"/>
              <a:t>La logique non-violente de ce jeu, exemple de fair-play, fondé sur le défi plus que sur l’agressivité, en fait un support pédagogique tout à fait indiqué pour la formation des élèves. </a:t>
            </a:r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6135736"/>
            <a:ext cx="1510747" cy="722264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260648"/>
            <a:ext cx="1512168" cy="1518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2430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Matériel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l</a:t>
            </a:r>
            <a:r>
              <a:rPr lang="fr-FR" dirty="0" smtClean="0"/>
              <a:t>es cadres sont en fait des mini-trampolines. Ils peuvent être remplacés par des cadres de bois</a:t>
            </a:r>
          </a:p>
          <a:p>
            <a:r>
              <a:rPr lang="fr-FR" dirty="0" smtClean="0"/>
              <a:t>Les ballons utilisés sont des ballons de handball</a:t>
            </a:r>
          </a:p>
          <a:p>
            <a:r>
              <a:rPr lang="fr-FR" dirty="0" smtClean="0"/>
              <a:t>Le reste du matériel est très classique : chasuble, marquage au sol….</a:t>
            </a: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4075980"/>
            <a:ext cx="2420888" cy="2420888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6135736"/>
            <a:ext cx="1510747" cy="722264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260648"/>
            <a:ext cx="1512168" cy="1518217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1845" y="5286424"/>
            <a:ext cx="1406649" cy="1142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040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Lieu d’activité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Il s’adapte aussi bien à une mise en œuvre extérieure que dans un gymnase.</a:t>
            </a:r>
          </a:p>
          <a:p>
            <a:r>
              <a:rPr lang="fr-FR" dirty="0" smtClean="0"/>
              <a:t>Il est cependant nécessaire de disposer au minimum d’un demi-terrain de handball.</a:t>
            </a: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3832692"/>
            <a:ext cx="5112568" cy="2471075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6135736"/>
            <a:ext cx="1510747" cy="722264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260648"/>
            <a:ext cx="1512168" cy="1518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5641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Caractéristiques du jeu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Le tchoukball se joue avec un ballon et à la main uniquement.</a:t>
            </a:r>
          </a:p>
          <a:p>
            <a:r>
              <a:rPr lang="fr-FR" dirty="0" smtClean="0"/>
              <a:t>Les deux équipes peuvent être constituées de 5 à 7 joueurs.</a:t>
            </a:r>
          </a:p>
          <a:p>
            <a:r>
              <a:rPr lang="fr-FR" dirty="0" smtClean="0"/>
              <a:t>Il se pratique sur un terrain proche de celui de handball ( un demi-terrain est suffisant. Les buts sont des cadres qui renvoient le ballon ( mini-trampoline </a:t>
            </a:r>
            <a:r>
              <a:rPr lang="fr-FR" dirty="0" smtClean="0"/>
              <a:t>). </a:t>
            </a:r>
            <a:endParaRPr lang="fr-FR" dirty="0"/>
          </a:p>
          <a:p>
            <a:r>
              <a:rPr lang="fr-FR" dirty="0" smtClean="0"/>
              <a:t>Une </a:t>
            </a:r>
            <a:r>
              <a:rPr lang="fr-FR" dirty="0" smtClean="0"/>
              <a:t>zone interdite ( demi-cercle de 3m de rayon, à adapter suivant le cycle des pratiquants ) à l’intérieur de laquelle les joueurs n’ont pas le droit de pénétrer, doit être matérialisée.</a:t>
            </a:r>
          </a:p>
          <a:p>
            <a:r>
              <a:rPr lang="fr-FR" dirty="0" smtClean="0"/>
              <a:t>Les joueurs peuvent tirer sur le cadre de leur choix, il n’y a pas de camp.</a:t>
            </a:r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6135736"/>
            <a:ext cx="1510747" cy="722264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260648"/>
            <a:ext cx="1512168" cy="1518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398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</a:t>
            </a:r>
            <a:r>
              <a:rPr lang="fr-FR" dirty="0" smtClean="0"/>
              <a:t>ègles du jeu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u="sng" dirty="0" smtClean="0"/>
              <a:t>Début du jeu </a:t>
            </a:r>
            <a:r>
              <a:rPr lang="fr-FR" dirty="0" smtClean="0"/>
              <a:t>: L’engagement se fait à côté de la cible, les deux équipes n’ont pas de camp défini, c’est-à-dire que chacun peut tirer sur n’importe quelle cible</a:t>
            </a:r>
          </a:p>
          <a:p>
            <a:endParaRPr lang="fr-FR" dirty="0"/>
          </a:p>
          <a:p>
            <a:r>
              <a:rPr lang="fr-FR" u="sng" dirty="0" smtClean="0"/>
              <a:t>Pendant le jeu </a:t>
            </a:r>
            <a:r>
              <a:rPr lang="fr-FR" dirty="0" smtClean="0"/>
              <a:t>: </a:t>
            </a:r>
            <a:r>
              <a:rPr lang="fr-FR" i="1" dirty="0" smtClean="0"/>
              <a:t>J’ai le droit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dirty="0" smtClean="0"/>
              <a:t>De faire trois passes pour attaquer. L’engagement ne compte pas comme une passe, mais la remise en jeu ( après une faute ) compte comme une passe.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dirty="0" smtClean="0"/>
              <a:t>De garder le ballon 3 secondes en main avant de faire une passe ou de tirer.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dirty="0" smtClean="0"/>
              <a:t>De faire 3 appuis au sol avec le ballon en main.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dirty="0" smtClean="0"/>
              <a:t>De faire trois tirs consécutifs sur le même cadre ( cumul des </a:t>
            </a:r>
            <a:r>
              <a:rPr lang="fr-FR" dirty="0" smtClean="0"/>
              <a:t>deux </a:t>
            </a:r>
            <a:r>
              <a:rPr lang="fr-FR" dirty="0" smtClean="0"/>
              <a:t>équipes ).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6135736"/>
            <a:ext cx="1510747" cy="722264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260648"/>
            <a:ext cx="1512168" cy="1518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6206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</a:t>
            </a:r>
            <a:r>
              <a:rPr lang="fr-FR" dirty="0" smtClean="0"/>
              <a:t>ègles </a:t>
            </a:r>
            <a:r>
              <a:rPr lang="fr-FR" dirty="0"/>
              <a:t>du jeu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i="1" dirty="0" smtClean="0"/>
              <a:t>Je n’ai pas le droit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i="1" dirty="0" smtClean="0"/>
              <a:t>De gêner l’adversaire : interception interdite, ne pas se mettre entre le tireur et le cadre, entre </a:t>
            </a:r>
            <a:r>
              <a:rPr lang="fr-FR" i="1" dirty="0" smtClean="0"/>
              <a:t>le </a:t>
            </a:r>
            <a:r>
              <a:rPr lang="fr-FR" i="1" dirty="0" smtClean="0"/>
              <a:t>ballon et l’attaquant.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i="1" dirty="0" smtClean="0"/>
              <a:t>De faire rebondir le ballon au sol ( dribble, passe à terre ).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i="1" dirty="0" smtClean="0"/>
              <a:t>De toucher le ballon avec la partie inférieur du corps ( du pied au genou inclus 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i="1" dirty="0" smtClean="0"/>
              <a:t>Après engagement, de tirer si le ballon n’a pas encore franchi la ligne médiane.</a:t>
            </a:r>
          </a:p>
          <a:p>
            <a:pPr>
              <a:buFont typeface="Wingdings" panose="05000000000000000000" pitchFamily="2" charset="2"/>
              <a:buChar char="v"/>
            </a:pPr>
            <a:endParaRPr lang="fr-FR" i="1" dirty="0"/>
          </a:p>
          <a:p>
            <a:pPr>
              <a:buFont typeface="Wingdings" panose="05000000000000000000" pitchFamily="2" charset="2"/>
              <a:buChar char="Ø"/>
            </a:pPr>
            <a:r>
              <a:rPr lang="fr-FR" i="1" dirty="0" smtClean="0"/>
              <a:t>S’il y a faute, la balle et remise en jeu par l’autre équipe. Le jeu reprend à l’endroit où la faute à été commise et balle au sol. Une passe doit être effectuée avant de tirer au cadre. </a:t>
            </a:r>
            <a:endParaRPr lang="fr-FR" i="1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6135736"/>
            <a:ext cx="1510747" cy="722264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260648"/>
            <a:ext cx="1512168" cy="1518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6910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fautes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46856" y="1916832"/>
            <a:ext cx="8229600" cy="4389120"/>
          </a:xfrm>
        </p:spPr>
        <p:txBody>
          <a:bodyPr>
            <a:normAutofit fontScale="62500" lnSpcReduction="20000"/>
          </a:bodyPr>
          <a:lstStyle/>
          <a:p>
            <a:r>
              <a:rPr lang="fr-FR" sz="5800" i="1" u="sng" dirty="0" smtClean="0"/>
              <a:t>Un joueur commet une faute si </a:t>
            </a:r>
            <a:r>
              <a:rPr lang="fr-FR" sz="5800" i="1" dirty="0" smtClean="0"/>
              <a:t>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Il se déplace en dribblant avec la balle au sol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Il effectue plus de 3 pas en possession de la balle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Il joue avec des parties du corps du corps situées au-dessous des genoux (inclus)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Il envoie une quatrième passe à son équipe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Il prend contact avec le sol hors des limites du terrain ou dans la zone interdite en ayant la balle dans les mains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Il laisse tomber la balle au sol à la réception d’une passe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Il prend par erreur ou volontairement une passe de l’</a:t>
            </a:r>
            <a:r>
              <a:rPr lang="fr-FR" dirty="0"/>
              <a:t>é</a:t>
            </a:r>
            <a:r>
              <a:rPr lang="fr-FR" dirty="0" smtClean="0"/>
              <a:t>quipe adverse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Il empêche les déplacements des adversaires ou les libres mouvements de la balle en tant que défenseurs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Il manque le cadre au moment du tir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Il fait rebondir la balle hors des limites du terrain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Il tire au cadre et la balle rebondit sur lui-même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Il envoie la balle dans la zone interdite, avant ou après, rebond du cadre</a:t>
            </a:r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6135736"/>
            <a:ext cx="1510747" cy="722264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260648"/>
            <a:ext cx="1512168" cy="1518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6673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Comptage des points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r-FR" u="sng" dirty="0" smtClean="0"/>
              <a:t>L’équipe marque un point si :</a:t>
            </a:r>
          </a:p>
          <a:p>
            <a:r>
              <a:rPr lang="fr-FR" dirty="0" smtClean="0"/>
              <a:t>il y a tir sur le cadre et que la balle rebondit à l’intérieur de la surface de jeu avant que l’équipe adverse ne s’en saisisse</a:t>
            </a:r>
          </a:p>
          <a:p>
            <a:endParaRPr lang="fr-FR" dirty="0"/>
          </a:p>
          <a:p>
            <a:pPr marL="0" indent="0">
              <a:buNone/>
            </a:pPr>
            <a:r>
              <a:rPr lang="fr-FR" u="sng" dirty="0" smtClean="0"/>
              <a:t>L’équipe donne un point si :</a:t>
            </a:r>
          </a:p>
          <a:p>
            <a:r>
              <a:rPr lang="fr-FR" dirty="0" smtClean="0"/>
              <a:t>Il y a tir à côté du cadre ou s’il y a tir dans le cadre mais que le ballon rebondit en dehors de la surface de jeu ( dans la zone interdite, hors des limites du terrain ou sur lui-même )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u="sng" dirty="0" smtClean="0"/>
              <a:t>Personne ne marque de point si :</a:t>
            </a:r>
          </a:p>
          <a:p>
            <a:r>
              <a:rPr lang="fr-FR" dirty="0" smtClean="0"/>
              <a:t>il y a tir sur le montant du cadre mais que le ballon rebondit dans la surface de jeu</a:t>
            </a:r>
          </a:p>
          <a:p>
            <a:r>
              <a:rPr lang="fr-FR" dirty="0" smtClean="0"/>
              <a:t>Le ballon rebondit sur ou est récupéré par erreur par un partenaire. Dans ce cas il y a </a:t>
            </a:r>
            <a:r>
              <a:rPr lang="fr-FR" u="sng" dirty="0" smtClean="0"/>
              <a:t>faute</a:t>
            </a:r>
            <a:r>
              <a:rPr lang="fr-FR" dirty="0" smtClean="0"/>
              <a:t>.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6135736"/>
            <a:ext cx="1510747" cy="722264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260648"/>
            <a:ext cx="1512168" cy="1518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2926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121</TotalTime>
  <Words>850</Words>
  <Application>Microsoft Office PowerPoint</Application>
  <PresentationFormat>Affichage à l'écran (4:3)</PresentationFormat>
  <Paragraphs>74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Débit</vt:lpstr>
      <vt:lpstr>TCHOUKBALL</vt:lpstr>
      <vt:lpstr>Introduction</vt:lpstr>
      <vt:lpstr>Matériel</vt:lpstr>
      <vt:lpstr>Lieu d’activité</vt:lpstr>
      <vt:lpstr>Caractéristiques du jeu </vt:lpstr>
      <vt:lpstr>Règles du jeu</vt:lpstr>
      <vt:lpstr>Règles du jeu</vt:lpstr>
      <vt:lpstr>Les fautes</vt:lpstr>
      <vt:lpstr>Comptage des points</vt:lpstr>
      <vt:lpstr>Mise en place des règles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TCHOUKBALL</dc:title>
  <dc:creator>Pascal</dc:creator>
  <cp:lastModifiedBy>Pascal</cp:lastModifiedBy>
  <cp:revision>16</cp:revision>
  <cp:lastPrinted>2014-01-31T08:36:22Z</cp:lastPrinted>
  <dcterms:created xsi:type="dcterms:W3CDTF">2014-01-16T13:44:57Z</dcterms:created>
  <dcterms:modified xsi:type="dcterms:W3CDTF">2014-01-31T08:38:58Z</dcterms:modified>
</cp:coreProperties>
</file>